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7" r:id="rId2"/>
    <p:sldId id="258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6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624" autoAdjust="0"/>
  </p:normalViewPr>
  <p:slideViewPr>
    <p:cSldViewPr>
      <p:cViewPr>
        <p:scale>
          <a:sx n="60" d="100"/>
          <a:sy n="60" d="100"/>
        </p:scale>
        <p:origin x="-1656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6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48676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fld id="{7939C81C-429A-4660-8A08-BAC2095E4459}" type="datetimeFigureOut">
              <a:rPr lang="en-US"/>
              <a:pPr/>
              <a:t>5/28/2020</a:t>
            </a:fld>
            <a:endParaRPr lang="en-US"/>
          </a:p>
        </p:txBody>
      </p:sp>
      <p:sp>
        <p:nvSpPr>
          <p:cNvPr id="1048677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048678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48679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48680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fld id="{05DAA0DD-CA63-4319-B945-44A8A881633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A4CAE77-B8B1-49B7-9986-23DC29B73BCB}" type="datetime1">
              <a:rPr lang="en-US" smtClean="0"/>
              <a:pPr/>
              <a:t>5/28/2020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Author:RK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9E3B3A6-35C4-4A4A-A93B-FEA2E3D83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15E1-6517-4DF2-87C5-84BAA2B375B7}" type="datetime1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6D62-F023-421D-8A7E-B561A86F0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99A8-CEA0-4EA6-AEBF-68186F8EDCBB}" type="datetime1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F1EA8-75B9-4BFE-A5B1-639BA1B4E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A26468A-707D-43B7-A2A2-6F6E66C6416E}" type="datetime1">
              <a:rPr lang="en-US" smtClean="0"/>
              <a:pPr/>
              <a:t>5/28/2020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88FBAD-9DA8-472F-839A-428AD1F4DE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Author:RK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6442F78-5EBF-4453-A097-83F2C8DFCA84}" type="datetime1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Author:RK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ECD9A4-5F66-4780-BB8E-330017FFA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1BEA8-81AC-4EAA-9B8B-C356D39A598C}" type="datetime1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Author:RK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8A84-AF12-4731-A1E2-EE3C3AE8E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4DF4-1E11-4BE5-94EE-68DC7FD66A04}" type="datetime1">
              <a:rPr lang="en-US" smtClean="0"/>
              <a:pPr/>
              <a:t>5/28/2020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Author:RK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873D-DF26-421D-BB7D-2443FD85D7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305D4A-26BC-4003-A6BB-1FE483E62D74}" type="datetime1">
              <a:rPr lang="en-US" smtClean="0"/>
              <a:pPr/>
              <a:t>5/28/2020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FF23CE0-A7BA-44DD-B5DD-50C48A27FB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Author:RK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256AB-E1A6-415D-9F21-A517C3C15B98}" type="datetime1">
              <a:rPr lang="en-US" smtClean="0"/>
              <a:pPr/>
              <a:t>5/28/2020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Author:RK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3804-7DB4-49F8-98C7-D17834D2E2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26942A-22AA-43F1-BB1B-25EDD8605733}" type="datetime1">
              <a:rPr lang="en-US" smtClean="0"/>
              <a:pPr/>
              <a:t>5/28/2020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23F445-A553-4D3F-BF04-A18E2120CA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Author:RK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528B13-61B8-4B34-AE66-FAA20D62E9E3}" type="datetime1">
              <a:rPr lang="en-US" smtClean="0"/>
              <a:pPr/>
              <a:t>5/28/2020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7CE51B-D314-4748-A7FB-C6BBF3CC0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Author:RK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A77A13B-D29E-4A31-9A3D-BDF778EEE264}" type="datetime1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Author:RK</a:t>
            </a: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C30FFA0-8383-48F0-ABBC-CA0378A05A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5"/>
          <p:cNvSpPr>
            <a:spLocks noGrp="1"/>
          </p:cNvSpPr>
          <p:nvPr>
            <p:ph type="ctrTitle"/>
          </p:nvPr>
        </p:nvSpPr>
        <p:spPr>
          <a:xfrm>
            <a:off x="914400" y="838200"/>
            <a:ext cx="7924800" cy="1981200"/>
          </a:xfrm>
        </p:spPr>
        <p:txBody>
          <a:bodyPr>
            <a:noAutofit/>
          </a:bodyPr>
          <a:lstStyle/>
          <a:p>
            <a:pPr algn="ctr"/>
            <a:r>
              <a:rPr lang="en-US" sz="2600" b="1" u="sng" dirty="0" smtClean="0">
                <a:solidFill>
                  <a:srgbClr val="FF0000"/>
                </a:solidFill>
              </a:rPr>
              <a:t>WELCOME</a:t>
            </a:r>
            <a:r>
              <a:rPr lang="en-US" sz="2600" dirty="0" smtClean="0">
                <a:solidFill>
                  <a:srgbClr val="FF0000"/>
                </a:solidFill>
              </a:rPr>
              <a:t/>
            </a:r>
            <a:br>
              <a:rPr lang="en-US" sz="2600" dirty="0" smtClean="0">
                <a:solidFill>
                  <a:srgbClr val="FF0000"/>
                </a:solidFill>
              </a:rPr>
            </a:br>
            <a:r>
              <a:rPr lang="en-US" sz="2600" b="1" dirty="0" smtClean="0">
                <a:solidFill>
                  <a:schemeClr val="tx1"/>
                </a:solidFill>
              </a:rPr>
              <a:t>Class: </a:t>
            </a:r>
            <a:r>
              <a:rPr lang="en-US" sz="2600" b="1" dirty="0" err="1" smtClean="0">
                <a:solidFill>
                  <a:schemeClr val="tx1"/>
                </a:solidFill>
              </a:rPr>
              <a:t>B.Com</a:t>
            </a:r>
            <a:r>
              <a:rPr lang="en-US" sz="2600" b="1" dirty="0" smtClean="0">
                <a:solidFill>
                  <a:schemeClr val="tx1"/>
                </a:solidFill>
              </a:rPr>
              <a:t> – Part-1 </a:t>
            </a:r>
            <a:br>
              <a:rPr lang="en-US" sz="2600" b="1" dirty="0" smtClean="0">
                <a:solidFill>
                  <a:schemeClr val="tx1"/>
                </a:solidFill>
              </a:rPr>
            </a:br>
            <a:r>
              <a:rPr lang="en-US" sz="2600" b="1" dirty="0" smtClean="0">
                <a:solidFill>
                  <a:schemeClr val="tx1"/>
                </a:solidFill>
              </a:rPr>
              <a:t>Subject: Financial Accounting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200" b="1" dirty="0" smtClean="0">
                <a:solidFill>
                  <a:srgbClr val="FF0000"/>
                </a:solidFill>
              </a:rPr>
              <a:t>Topic: </a:t>
            </a:r>
            <a:r>
              <a:rPr lang="en-US" sz="2200" dirty="0" smtClean="0">
                <a:solidFill>
                  <a:srgbClr val="FF0000"/>
                </a:solidFill>
              </a:rPr>
              <a:t>Dissolution of a Partnership Firm </a:t>
            </a:r>
            <a:r>
              <a:rPr lang="en-US" sz="2200" b="1" dirty="0" smtClean="0">
                <a:solidFill>
                  <a:srgbClr val="FF0000"/>
                </a:solidFill>
              </a:rPr>
              <a:t>– </a:t>
            </a:r>
            <a:r>
              <a:rPr lang="en-US" sz="2200" dirty="0" smtClean="0">
                <a:solidFill>
                  <a:srgbClr val="FF0000"/>
                </a:solidFill>
              </a:rPr>
              <a:t>Settlement of Accounts and Accounting </a:t>
            </a:r>
            <a:r>
              <a:rPr lang="en-US" sz="2200" dirty="0" smtClean="0">
                <a:solidFill>
                  <a:srgbClr val="FF0000"/>
                </a:solidFill>
              </a:rPr>
              <a:t>Treatment – Part - A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1048594" name="Subtitle 2"/>
          <p:cNvSpPr>
            <a:spLocks noGrp="1"/>
          </p:cNvSpPr>
          <p:nvPr>
            <p:ph type="subTitle" idx="1"/>
          </p:nvPr>
        </p:nvSpPr>
        <p:spPr>
          <a:xfrm>
            <a:off x="1600200" y="2895600"/>
            <a:ext cx="6934200" cy="3200400"/>
          </a:xfrm>
        </p:spPr>
        <p:txBody>
          <a:bodyPr>
            <a:normAutofit/>
          </a:bodyPr>
          <a:lstStyle/>
          <a:p>
            <a:pPr algn="ctr" eaLnBrk="1" hangingPunct="1"/>
            <a:endParaRPr lang="en-US" sz="2200" b="1" u="sng" dirty="0">
              <a:solidFill>
                <a:srgbClr val="FFFF00"/>
              </a:solidFill>
            </a:endParaRPr>
          </a:p>
          <a:p>
            <a:pPr algn="ctr" eaLnBrk="1" hangingPunct="1"/>
            <a:r>
              <a:rPr lang="en-US" sz="2200" b="1" u="sng" dirty="0">
                <a:solidFill>
                  <a:schemeClr val="tx1"/>
                </a:solidFill>
              </a:rPr>
              <a:t>Prepared By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200" b="1" dirty="0">
                <a:solidFill>
                  <a:srgbClr val="00B050"/>
                </a:solidFill>
              </a:rPr>
              <a:t> Dr. SHAHID IQBAL 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200" b="1" dirty="0">
                <a:solidFill>
                  <a:srgbClr val="00B050"/>
                </a:solidFill>
              </a:rPr>
              <a:t>Guest Faculty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200" b="1" cap="none" dirty="0" smtClean="0">
                <a:solidFill>
                  <a:srgbClr val="00B050"/>
                </a:solidFill>
              </a:rPr>
              <a:t>Marwari College, </a:t>
            </a:r>
            <a:r>
              <a:rPr lang="en-US" sz="2200" b="1" dirty="0" err="1" smtClean="0">
                <a:solidFill>
                  <a:srgbClr val="00B050"/>
                </a:solidFill>
              </a:rPr>
              <a:t>D</a:t>
            </a:r>
            <a:r>
              <a:rPr lang="en-US" sz="2200" b="1" cap="none" dirty="0" err="1" smtClean="0">
                <a:solidFill>
                  <a:srgbClr val="00B050"/>
                </a:solidFill>
              </a:rPr>
              <a:t>arbhanga</a:t>
            </a:r>
            <a:r>
              <a:rPr lang="en-US" sz="2200" b="1" cap="none" dirty="0" smtClean="0">
                <a:solidFill>
                  <a:srgbClr val="00B050"/>
                </a:solidFill>
              </a:rPr>
              <a:t>,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200" b="1" cap="none" dirty="0" smtClean="0">
                <a:solidFill>
                  <a:srgbClr val="00B050"/>
                </a:solidFill>
              </a:rPr>
              <a:t>Mobile no. and </a:t>
            </a:r>
            <a:r>
              <a:rPr lang="en-US" sz="2200" b="1" dirty="0" err="1" smtClean="0">
                <a:solidFill>
                  <a:srgbClr val="00B050"/>
                </a:solidFill>
              </a:rPr>
              <a:t>W</a:t>
            </a:r>
            <a:r>
              <a:rPr lang="en-US" sz="2200" b="1" cap="none" dirty="0" err="1" smtClean="0">
                <a:solidFill>
                  <a:srgbClr val="00B050"/>
                </a:solidFill>
              </a:rPr>
              <a:t>hatsup</a:t>
            </a:r>
            <a:r>
              <a:rPr lang="en-US" sz="2200" b="1" cap="none" dirty="0" smtClean="0">
                <a:solidFill>
                  <a:srgbClr val="00B050"/>
                </a:solidFill>
              </a:rPr>
              <a:t> no. : 7004160257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200" b="1" cap="none" dirty="0" smtClean="0">
                <a:solidFill>
                  <a:srgbClr val="00B050"/>
                </a:solidFill>
              </a:rPr>
              <a:t>Email ID: shahidlnmu@gmail.Com</a:t>
            </a:r>
          </a:p>
          <a:p>
            <a:pPr algn="ctr" eaLnBrk="1" hangingPunct="1">
              <a:spcBef>
                <a:spcPts val="200"/>
              </a:spcBef>
            </a:pPr>
            <a:endParaRPr lang="en-US" sz="2200" b="1" dirty="0">
              <a:solidFill>
                <a:srgbClr val="FF0000"/>
              </a:solidFill>
            </a:endParaRPr>
          </a:p>
          <a:p>
            <a:pPr algn="ctr" eaLnBrk="1" hangingPunct="1"/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104859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83EA-4DB7-458D-B9AE-3F22BC91E938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pPr algn="ctr"/>
            <a:r>
              <a:rPr lang="en-US" sz="5000" dirty="0">
                <a:solidFill>
                  <a:srgbClr val="FF0000"/>
                </a:solidFill>
              </a:rPr>
              <a:t>Thank You</a:t>
            </a:r>
          </a:p>
        </p:txBody>
      </p:sp>
      <p:sp>
        <p:nvSpPr>
          <p:cNvPr id="104861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BEFF15C5-7A37-4B5C-9F13-4DD073D7DC40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BEFF15C5-7A37-4B5C-9F13-4DD073D7DC4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48602" name="Rectangle 3"/>
          <p:cNvSpPr/>
          <p:nvPr/>
        </p:nvSpPr>
        <p:spPr>
          <a:xfrm>
            <a:off x="457200" y="304800"/>
            <a:ext cx="838200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Settlement of </a:t>
            </a:r>
            <a:r>
              <a:rPr lang="en-US" sz="2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Accounts: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In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case of dissolution of a firm, the firm cases to conduct normal business and has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settle to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its accounts. For this purpose, al its assets are sold out and the liabilities are paid off. It is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known as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settlement of accounts.</a:t>
            </a:r>
          </a:p>
          <a:p>
            <a:pPr algn="just"/>
            <a:endParaRPr lang="en-US" sz="24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Mode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of Settlement :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The Partnership Act incorporate various sections (viz., 48, 49 &amp; 55)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laying down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following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rules for the mode of settlement of accounts between the partners.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 Loss to be paid first out of profits, then out of capital and lastly by the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partners individually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 the proportion in which they were entitled to share profits.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 The amount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realised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from the assets of the firm including any sums of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money contributed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by the partners to make up deficiencies of capital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shall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be applied in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following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order :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(a) In paying the debts of the firm due to third parties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BEFF15C5-7A37-4B5C-9F13-4DD073D7DC4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48602" name="Rectangle 3"/>
          <p:cNvSpPr/>
          <p:nvPr/>
        </p:nvSpPr>
        <p:spPr>
          <a:xfrm>
            <a:off x="457200" y="304801"/>
            <a:ext cx="8382000" cy="6553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b) In paying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rateably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loans and advances made by partners to the firm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as distinguished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from capital.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(c) In paying to each partner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rateably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what is due to him on account of capital.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(d) The residue or surplus to be distributed amongst the partners in their profit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sharing ratio.</a:t>
            </a:r>
          </a:p>
          <a:p>
            <a:pPr algn="just">
              <a:lnSpc>
                <a:spcPct val="50000"/>
              </a:lnSpc>
            </a:pPr>
            <a:endParaRPr lang="en-US" sz="24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Distinguish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between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firm’s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debts and private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debts:</a:t>
            </a:r>
            <a:endParaRPr lang="en-US" sz="24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 Firm debts are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incurred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by the firm whereas private debts are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incurred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by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partners under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their individual capacity.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 For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firm’s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debts, the property of the firm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shall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be applied first whereas the private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debt, private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property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shall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be applied first.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(ii)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Firm’s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debt is shown on liabilities side of the firm balance sheet while private debts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is shown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on the liabilities side of the personal balance sheet.</a:t>
            </a: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(iv) In case of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firm’s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debts at least two partners are liable jointly for their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firm’s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debt while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 case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of private debts only the concerned partner is liable for his debt.</a:t>
            </a:r>
          </a:p>
        </p:txBody>
      </p:sp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BEFF15C5-7A37-4B5C-9F13-4DD073D7DC4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48602" name="Rectangle 3"/>
          <p:cNvSpPr/>
          <p:nvPr/>
        </p:nvSpPr>
        <p:spPr>
          <a:xfrm>
            <a:off x="381000" y="304801"/>
            <a:ext cx="8382000" cy="614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Accounting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Treatment in case of Dissolution of Partnership Firm:</a:t>
            </a:r>
          </a:p>
          <a:p>
            <a:pPr>
              <a:lnSpc>
                <a:spcPct val="50000"/>
              </a:lnSpc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dirty="0" smtClean="0">
                <a:latin typeface="Calibri" pitchFamily="34" charset="0"/>
                <a:cs typeface="Calibri" pitchFamily="34" charset="0"/>
              </a:rPr>
              <a:t>When a firm is dissolved, the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following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necessary accounts are prepared to close the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books of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firm:</a:t>
            </a:r>
          </a:p>
          <a:p>
            <a:pPr lvl="2" algn="just">
              <a:lnSpc>
                <a:spcPct val="40000"/>
              </a:lnSpc>
            </a:pPr>
            <a:endParaRPr lang="en-US" sz="2400" b="1" dirty="0" smtClean="0">
              <a:latin typeface="Calibri" pitchFamily="34" charset="0"/>
              <a:cs typeface="Calibri" pitchFamily="34" charset="0"/>
            </a:endParaRPr>
          </a:p>
          <a:p>
            <a:pPr lvl="2" algn="just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1. </a:t>
            </a:r>
            <a:r>
              <a:rPr lang="en-US" sz="2400" b="1" dirty="0" err="1" smtClean="0">
                <a:latin typeface="Calibri" pitchFamily="34" charset="0"/>
                <a:cs typeface="Calibri" pitchFamily="34" charset="0"/>
              </a:rPr>
              <a:t>Realisation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Account</a:t>
            </a:r>
          </a:p>
          <a:p>
            <a:pPr lvl="2" algn="just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2.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Partner’s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Loan Account</a:t>
            </a:r>
          </a:p>
          <a:p>
            <a:pPr lvl="2" algn="just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3.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Partner’s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Capital Account</a:t>
            </a:r>
          </a:p>
          <a:p>
            <a:pPr lvl="2" algn="just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4. Cash or Bank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Account</a:t>
            </a:r>
          </a:p>
          <a:p>
            <a:pPr algn="just">
              <a:lnSpc>
                <a:spcPct val="50000"/>
              </a:lnSpc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1. </a:t>
            </a:r>
            <a:r>
              <a:rPr lang="en-US" sz="2400" b="1" dirty="0" err="1" smtClean="0">
                <a:latin typeface="Calibri" pitchFamily="34" charset="0"/>
                <a:cs typeface="Calibri" pitchFamily="34" charset="0"/>
              </a:rPr>
              <a:t>Realisation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Account: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 the event of dissolution of a firm, a special account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is opened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which is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called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Realisation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Account. It is nominal account in nature. The purpose of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this account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is to find out profit or loss on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realisation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of assets and making payment of liabilities.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Profit or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loss on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realisation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is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transferred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to partners. capital account in their profit sharing ratio.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folowing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necessary steps are adopted for accounting treatment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of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realisation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account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: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BEFF15C5-7A37-4B5C-9F13-4DD073D7DC4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48602" name="Rectangle 3"/>
          <p:cNvSpPr/>
          <p:nvPr/>
        </p:nvSpPr>
        <p:spPr>
          <a:xfrm>
            <a:off x="381000" y="304801"/>
            <a:ext cx="8382000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Step 1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:</a:t>
            </a:r>
            <a:endParaRPr lang="en-US" sz="24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350" dirty="0" smtClean="0">
                <a:latin typeface="Calibri" pitchFamily="34" charset="0"/>
                <a:cs typeface="Calibri" pitchFamily="34" charset="0"/>
              </a:rPr>
              <a:t>Entry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for transfer of al accounts except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Partner’s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Loan A/c,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Partner’s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capital A/c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and Cash/Bank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A/c given in the balance </a:t>
            </a:r>
            <a:r>
              <a:rPr lang="en-US" sz="2350" dirty="0" smtClean="0">
                <a:latin typeface="Calibri" pitchFamily="34" charset="0"/>
                <a:cs typeface="Calibri" pitchFamily="34" charset="0"/>
              </a:rPr>
              <a:t>sheet:</a:t>
            </a:r>
            <a:endParaRPr lang="en-US" sz="235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(a) For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transfer of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assets: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All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assets (except cash, bank, Dr. balance of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partner’s capital/current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A/c and fictitious assets)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are transferred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to the debit side of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realisation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account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at their book value i.e., value shown in the balance sheet. The entry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will be:</a:t>
            </a:r>
          </a:p>
          <a:p>
            <a:r>
              <a:rPr lang="en-US" sz="2400" b="1" dirty="0" smtClean="0"/>
              <a:t>	</a:t>
            </a:r>
            <a:r>
              <a:rPr lang="en-US" sz="2400" b="1" dirty="0" err="1" smtClean="0">
                <a:latin typeface="Calibri" pitchFamily="34" charset="0"/>
                <a:cs typeface="Calibri" pitchFamily="34" charset="0"/>
              </a:rPr>
              <a:t>Realisation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A/c Dr.</a:t>
            </a:r>
          </a:p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		To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various Assets (By name)</a:t>
            </a:r>
          </a:p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	(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For transfer of various assets to </a:t>
            </a:r>
            <a:r>
              <a:rPr lang="en-US" sz="2400" b="1" dirty="0" err="1" smtClean="0">
                <a:latin typeface="Calibri" pitchFamily="34" charset="0"/>
                <a:cs typeface="Calibri" pitchFamily="34" charset="0"/>
              </a:rPr>
              <a:t>realisation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A/c)</a:t>
            </a:r>
          </a:p>
          <a:p>
            <a:r>
              <a:rPr lang="en-US" sz="2200" dirty="0" smtClean="0">
                <a:latin typeface="Calibri" pitchFamily="34" charset="0"/>
                <a:cs typeface="Calibri" pitchFamily="34" charset="0"/>
              </a:rPr>
              <a:t>Note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: Assets have got debit balance, so crediting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assets to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close them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en-US" sz="2400" b="1" dirty="0" smtClean="0"/>
          </a:p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b) For transfer of outside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liabilities: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All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outside liabilities i.e., creditors,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bills payable, employees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provident fund,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outstanding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expenses,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partner’s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husband/wife loan etc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are transferred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to the credit side of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realisation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account at their book value. The entry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will be:</a:t>
            </a:r>
            <a:endParaRPr lang="en-US" sz="22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BEFF15C5-7A37-4B5C-9F13-4DD073D7DC4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48602" name="Rectangle 3"/>
          <p:cNvSpPr/>
          <p:nvPr/>
        </p:nvSpPr>
        <p:spPr>
          <a:xfrm>
            <a:off x="381000" y="304801"/>
            <a:ext cx="83820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Various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Liabilities A/c (By name)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		Dr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		To </a:t>
            </a:r>
            <a:r>
              <a:rPr lang="en-US" sz="2400" b="1" dirty="0" err="1" smtClean="0">
                <a:latin typeface="Calibri" pitchFamily="34" charset="0"/>
                <a:cs typeface="Calibri" pitchFamily="34" charset="0"/>
              </a:rPr>
              <a:t>Realisation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A/c</a:t>
            </a:r>
          </a:p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	(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For transfer of various liabilities to </a:t>
            </a:r>
            <a:r>
              <a:rPr lang="en-US" sz="2400" b="1" dirty="0" err="1" smtClean="0">
                <a:latin typeface="Calibri" pitchFamily="34" charset="0"/>
                <a:cs typeface="Calibri" pitchFamily="34" charset="0"/>
              </a:rPr>
              <a:t>realisation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A/c)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Note: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Liabilities have always credit balance, So debiting liabilities to close them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Step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: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Entry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for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collection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of sale proceeds from assets :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a) For cash sale of assets :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Cash/Bank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A/c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			Dr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		To </a:t>
            </a:r>
            <a:r>
              <a:rPr lang="en-US" sz="2400" b="1" dirty="0" err="1" smtClean="0">
                <a:latin typeface="Calibri" pitchFamily="34" charset="0"/>
                <a:cs typeface="Calibri" pitchFamily="34" charset="0"/>
              </a:rPr>
              <a:t>Realisation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A/c</a:t>
            </a:r>
          </a:p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	(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For assets </a:t>
            </a:r>
            <a:r>
              <a:rPr lang="en-US" sz="2400" b="1" dirty="0" err="1" smtClean="0">
                <a:latin typeface="Calibri" pitchFamily="34" charset="0"/>
                <a:cs typeface="Calibri" pitchFamily="34" charset="0"/>
              </a:rPr>
              <a:t>realisation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in cash)</a:t>
            </a:r>
          </a:p>
          <a:p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b) For an assets taken over by partner :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Partner’s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Capital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A/c			Dr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		To </a:t>
            </a:r>
            <a:r>
              <a:rPr lang="en-US" sz="2400" b="1" dirty="0" err="1" smtClean="0">
                <a:latin typeface="Calibri" pitchFamily="34" charset="0"/>
                <a:cs typeface="Calibri" pitchFamily="34" charset="0"/>
              </a:rPr>
              <a:t>Realisation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A/c</a:t>
            </a:r>
          </a:p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	(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For assets taken over by a partner)</a:t>
            </a:r>
          </a:p>
        </p:txBody>
      </p:sp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BEFF15C5-7A37-4B5C-9F13-4DD073D7DC4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48602" name="Rectangle 3"/>
          <p:cNvSpPr/>
          <p:nvPr/>
        </p:nvSpPr>
        <p:spPr>
          <a:xfrm>
            <a:off x="381000" y="304801"/>
            <a:ext cx="8382000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Step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3: 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Entry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for payment of dissolution expenses :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a) For cash payment :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sz="2400" b="1" dirty="0" err="1" smtClean="0">
                <a:latin typeface="Calibri" pitchFamily="34" charset="0"/>
                <a:cs typeface="Calibri" pitchFamily="34" charset="0"/>
              </a:rPr>
              <a:t>Realisation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  A/c 		Dr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		To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Cash/Bank A/c</a:t>
            </a:r>
          </a:p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	(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For payment of dissolution expenses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(b) For payment made by a partner on behalf of firm :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sz="2400" b="1" dirty="0" err="1" smtClean="0">
                <a:latin typeface="Calibri" pitchFamily="34" charset="0"/>
                <a:cs typeface="Calibri" pitchFamily="34" charset="0"/>
              </a:rPr>
              <a:t>Realisation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  A/c		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Dr.</a:t>
            </a:r>
          </a:p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		To Partners'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Capital A/c</a:t>
            </a:r>
          </a:p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(For dissolution expenses paid by a partner on behalf of firm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algn="just"/>
            <a:r>
              <a:rPr lang="en-US" sz="2100" dirty="0" smtClean="0">
                <a:latin typeface="Calibri" pitchFamily="34" charset="0"/>
                <a:cs typeface="Calibri" pitchFamily="34" charset="0"/>
              </a:rPr>
              <a:t>Note : If any partner is to bear al expenses of </a:t>
            </a:r>
            <a:r>
              <a:rPr lang="en-US" sz="2100" dirty="0" err="1" smtClean="0">
                <a:latin typeface="Calibri" pitchFamily="34" charset="0"/>
                <a:cs typeface="Calibri" pitchFamily="34" charset="0"/>
              </a:rPr>
              <a:t>realisation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, no journal entry is required in the books 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of the 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firm but in this case, if firm is paid the </a:t>
            </a:r>
            <a:r>
              <a:rPr lang="en-US" sz="2100" dirty="0" err="1" smtClean="0">
                <a:latin typeface="Calibri" pitchFamily="34" charset="0"/>
                <a:cs typeface="Calibri" pitchFamily="34" charset="0"/>
              </a:rPr>
              <a:t>realisation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 expenses on behalf of firm, the 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following entry will 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be made :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Partners’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Capital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A/c		Dr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		To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Cash/Bank A/c</a:t>
            </a:r>
          </a:p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(For dissolution expenses paid on behalf of a partner)</a:t>
            </a:r>
          </a:p>
        </p:txBody>
      </p:sp>
    </p:spTree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BEFF15C5-7A37-4B5C-9F13-4DD073D7DC4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48602" name="Rectangle 3"/>
          <p:cNvSpPr/>
          <p:nvPr/>
        </p:nvSpPr>
        <p:spPr>
          <a:xfrm>
            <a:off x="381000" y="304801"/>
            <a:ext cx="838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Step 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4: </a:t>
            </a:r>
          </a:p>
          <a:p>
            <a:r>
              <a:rPr lang="en-US" sz="2300" dirty="0" smtClean="0">
                <a:latin typeface="Calibri" pitchFamily="34" charset="0"/>
                <a:cs typeface="Calibri" pitchFamily="34" charset="0"/>
              </a:rPr>
              <a:t>Entry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for payment of outside liabilities :</a:t>
            </a:r>
          </a:p>
          <a:p>
            <a:r>
              <a:rPr lang="en-US" sz="2300" dirty="0" smtClean="0">
                <a:latin typeface="Calibri" pitchFamily="34" charset="0"/>
                <a:cs typeface="Calibri" pitchFamily="34" charset="0"/>
              </a:rPr>
              <a:t>(a) For cash payment :</a:t>
            </a:r>
          </a:p>
          <a:p>
            <a:r>
              <a:rPr lang="en-US" sz="23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sz="2300" b="1" dirty="0" err="1" smtClean="0">
                <a:latin typeface="Calibri" pitchFamily="34" charset="0"/>
                <a:cs typeface="Calibri" pitchFamily="34" charset="0"/>
              </a:rPr>
              <a:t>Realisation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A/c 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		Dr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		To 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Cash/Bank A/c</a:t>
            </a:r>
          </a:p>
          <a:p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	(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For payment to outside liabilities)</a:t>
            </a:r>
          </a:p>
          <a:p>
            <a:r>
              <a:rPr lang="en-US" sz="2300" dirty="0" smtClean="0">
                <a:latin typeface="Calibri" pitchFamily="34" charset="0"/>
                <a:cs typeface="Calibri" pitchFamily="34" charset="0"/>
              </a:rPr>
              <a:t>(b) For liabilities taken over by a partner :</a:t>
            </a:r>
          </a:p>
          <a:p>
            <a:r>
              <a:rPr lang="en-US" sz="23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sz="2300" b="1" dirty="0" err="1" smtClean="0">
                <a:latin typeface="Calibri" pitchFamily="34" charset="0"/>
                <a:cs typeface="Calibri" pitchFamily="34" charset="0"/>
              </a:rPr>
              <a:t>Realisation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A/c 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		Dr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		To Partners’ 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Capital A/c</a:t>
            </a:r>
          </a:p>
          <a:p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	(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For liabilities take over by a partner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endParaRPr lang="en-US" sz="23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Step 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5: </a:t>
            </a:r>
          </a:p>
          <a:p>
            <a:r>
              <a:rPr lang="en-US" sz="2300" dirty="0" smtClean="0">
                <a:latin typeface="Calibri" pitchFamily="34" charset="0"/>
                <a:cs typeface="Calibri" pitchFamily="34" charset="0"/>
              </a:rPr>
              <a:t>Entry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for closing of </a:t>
            </a:r>
            <a:r>
              <a:rPr lang="en-US" sz="2300" dirty="0" err="1" smtClean="0">
                <a:latin typeface="Calibri" pitchFamily="34" charset="0"/>
                <a:cs typeface="Calibri" pitchFamily="34" charset="0"/>
              </a:rPr>
              <a:t>realisation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 account :</a:t>
            </a:r>
          </a:p>
          <a:p>
            <a:r>
              <a:rPr lang="en-US" sz="2300" dirty="0" smtClean="0">
                <a:latin typeface="Calibri" pitchFamily="34" charset="0"/>
                <a:cs typeface="Calibri" pitchFamily="34" charset="0"/>
              </a:rPr>
              <a:t>(a) </a:t>
            </a:r>
            <a:r>
              <a:rPr lang="en-US" sz="2300" dirty="0" err="1" smtClean="0">
                <a:latin typeface="Calibri" pitchFamily="34" charset="0"/>
                <a:cs typeface="Calibri" pitchFamily="34" charset="0"/>
              </a:rPr>
              <a:t>Realisation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 account shows profit (When the credit side is bigger) :</a:t>
            </a:r>
          </a:p>
          <a:p>
            <a:r>
              <a:rPr lang="en-US" sz="23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sz="2300" b="1" dirty="0" err="1" smtClean="0">
                <a:latin typeface="Calibri" pitchFamily="34" charset="0"/>
                <a:cs typeface="Calibri" pitchFamily="34" charset="0"/>
              </a:rPr>
              <a:t>Realisation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A/c 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		Dr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		To Partners’ 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Capital A/c</a:t>
            </a:r>
          </a:p>
          <a:p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(For profit on </a:t>
            </a:r>
            <a:r>
              <a:rPr lang="en-US" sz="2300" b="1" dirty="0" err="1" smtClean="0">
                <a:latin typeface="Calibri" pitchFamily="34" charset="0"/>
                <a:cs typeface="Calibri" pitchFamily="34" charset="0"/>
              </a:rPr>
              <a:t>realisation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transferred 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to 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partners’ 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capital account in their profit sharing ratio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23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BEFF15C5-7A37-4B5C-9F13-4DD073D7DC4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048602" name="Rectangle 3"/>
          <p:cNvSpPr/>
          <p:nvPr/>
        </p:nvSpPr>
        <p:spPr>
          <a:xfrm>
            <a:off x="381000" y="304801"/>
            <a:ext cx="8382000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b) </a:t>
            </a:r>
            <a:r>
              <a:rPr lang="en-US" sz="2300" dirty="0" err="1" smtClean="0">
                <a:latin typeface="Calibri" pitchFamily="34" charset="0"/>
                <a:cs typeface="Calibri" pitchFamily="34" charset="0"/>
              </a:rPr>
              <a:t>Realisation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 account shows loss (When the debit side is bigger) :</a:t>
            </a:r>
          </a:p>
          <a:p>
            <a:r>
              <a:rPr lang="en-US" sz="23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Partners’ 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Capital 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A/c		Dr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		To </a:t>
            </a:r>
            <a:r>
              <a:rPr lang="en-US" sz="2300" b="1" dirty="0" err="1" smtClean="0">
                <a:latin typeface="Calibri" pitchFamily="34" charset="0"/>
                <a:cs typeface="Calibri" pitchFamily="34" charset="0"/>
              </a:rPr>
              <a:t>Realisation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 A/c</a:t>
            </a:r>
          </a:p>
          <a:p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(For loss on </a:t>
            </a:r>
            <a:r>
              <a:rPr lang="en-US" sz="2300" b="1" dirty="0" err="1" smtClean="0">
                <a:latin typeface="Calibri" pitchFamily="34" charset="0"/>
                <a:cs typeface="Calibri" pitchFamily="34" charset="0"/>
              </a:rPr>
              <a:t>realisation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transferred 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to partners. capital account in their profit sharing ratio</a:t>
            </a:r>
            <a:r>
              <a:rPr lang="en-US" sz="2300" b="1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2100" b="1" dirty="0" smtClean="0">
              <a:latin typeface="Calibri" pitchFamily="34" charset="0"/>
              <a:cs typeface="Calibri" pitchFamily="34" charset="0"/>
            </a:endParaRPr>
          </a:p>
          <a:p>
            <a:endParaRPr lang="en-US" sz="21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100" b="1" dirty="0" smtClean="0">
                <a:latin typeface="Calibri" pitchFamily="34" charset="0"/>
                <a:cs typeface="Calibri" pitchFamily="34" charset="0"/>
              </a:rPr>
              <a:t>Notes : </a:t>
            </a:r>
            <a:endParaRPr lang="en-US" sz="21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1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100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) Balances of 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partners’ 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loan account, partners. capital A/c, cash/bank A/c are not 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transferred to </a:t>
            </a:r>
            <a:r>
              <a:rPr lang="en-US" sz="2100" dirty="0" err="1" smtClean="0">
                <a:latin typeface="Calibri" pitchFamily="34" charset="0"/>
                <a:cs typeface="Calibri" pitchFamily="34" charset="0"/>
              </a:rPr>
              <a:t>realisation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account because these balances are shown separately in their 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respective accounts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r>
              <a:rPr lang="en-US" sz="21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100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) 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Usually 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intangible assets e.g., 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goodwill, 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advertisement expenses, development 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expenditure, prepaid 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expenses are valueless. If nothing is mentioned regarding their sale value, it 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is assumed 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that these are valueless.</a:t>
            </a:r>
          </a:p>
          <a:p>
            <a:pPr algn="just"/>
            <a:r>
              <a:rPr lang="en-US" sz="2100" dirty="0" smtClean="0">
                <a:latin typeface="Calibri" pitchFamily="34" charset="0"/>
                <a:cs typeface="Calibri" pitchFamily="34" charset="0"/>
              </a:rPr>
              <a:t>(ii) If nothing is mentioned regarding the sale value of tangible assets, it is assumed that 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these and </a:t>
            </a:r>
            <a:r>
              <a:rPr lang="en-US" sz="2100" dirty="0" err="1" smtClean="0">
                <a:latin typeface="Calibri" pitchFamily="34" charset="0"/>
                <a:cs typeface="Calibri" pitchFamily="34" charset="0"/>
              </a:rPr>
              <a:t>realised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 at their book value.</a:t>
            </a:r>
            <a:endParaRPr lang="en-US" sz="21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130</TotalTime>
  <Words>657</Words>
  <Application>Microsoft Office PowerPoint</Application>
  <PresentationFormat>On-screen Show (4:3)</PresentationFormat>
  <Paragraphs>112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WELCOME Class: B.Com – Part-1  Subject: Financial Accounting Topic: Dissolution of a Partnership Firm – Settlement of Accounts and Accounting Treatment – Part - 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20</cp:revision>
  <dcterms:created xsi:type="dcterms:W3CDTF">2011-08-22T23:02:56Z</dcterms:created>
  <dcterms:modified xsi:type="dcterms:W3CDTF">2020-05-28T07:49:48Z</dcterms:modified>
</cp:coreProperties>
</file>